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</p:sldMasterIdLst>
  <p:sldIdLst>
    <p:sldId id="263" r:id="rId17"/>
    <p:sldId id="289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80" r:id="rId31"/>
    <p:sldId id="281" r:id="rId32"/>
    <p:sldId id="256" r:id="rId33"/>
    <p:sldId id="259" r:id="rId34"/>
    <p:sldId id="258" r:id="rId35"/>
    <p:sldId id="261" r:id="rId36"/>
    <p:sldId id="288" r:id="rId37"/>
    <p:sldId id="278" r:id="rId38"/>
    <p:sldId id="287" r:id="rId39"/>
    <p:sldId id="282" r:id="rId40"/>
    <p:sldId id="284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58AE5-D07C-4F4E-9DF1-ACA67CE73A6F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1F9B-30F0-4B83-BCC6-C7F525E001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58AE5-D07C-4F4E-9DF1-ACA67CE73A6F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1F9B-30F0-4B83-BCC6-C7F525E001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737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48BD8F-3604-43DE-A208-5E3680899A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3188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3C78-48C4-40B2-B2FE-9E6821A8B7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56463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97E5-CC0D-4D05-875C-06FA11D165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838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BCAB-6767-4046-A58B-3F676CB0D7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38080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23CB-42E1-446B-9D70-FFD0B5FAD4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27675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480AE-659F-493D-AEC1-EEC15BF924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49751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849-5DA9-44AB-AD88-9E828DFD1A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81680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657D-4285-4AC7-ADBD-C82AA4DE73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3828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9B69C-95FF-43CF-8799-75B9C1C9AF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8004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0B41-356A-4CC1-B885-4F77CFADBB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468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58AE5-D07C-4F4E-9DF1-ACA67CE73A6F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1F9B-30F0-4B83-BCC6-C7F525E001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DD60-9F40-41AA-9F70-30F0A0AF69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5371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737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48BD8F-3604-43DE-A208-5E3680899A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7989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3C78-48C4-40B2-B2FE-9E6821A8B7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6365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97E5-CC0D-4D05-875C-06FA11D165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53984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BCAB-6767-4046-A58B-3F676CB0D7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68983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23CB-42E1-446B-9D70-FFD0B5FAD4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79164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480AE-659F-493D-AEC1-EEC15BF924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85017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849-5DA9-44AB-AD88-9E828DFD1A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52697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657D-4285-4AC7-ADBD-C82AA4DE73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89568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9B69C-95FF-43CF-8799-75B9C1C9AF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152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737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48BD8F-3604-43DE-A208-5E3680899A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14394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0B41-356A-4CC1-B885-4F77CFADBB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41032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DD60-9F40-41AA-9F70-30F0A0AF69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06350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737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48BD8F-3604-43DE-A208-5E3680899A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6453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3C78-48C4-40B2-B2FE-9E6821A8B7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98561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97E5-CC0D-4D05-875C-06FA11D165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795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BCAB-6767-4046-A58B-3F676CB0D7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10087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23CB-42E1-446B-9D70-FFD0B5FAD4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3559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480AE-659F-493D-AEC1-EEC15BF924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8325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849-5DA9-44AB-AD88-9E828DFD1A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8490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657D-4285-4AC7-ADBD-C82AA4DE73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2524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3C78-48C4-40B2-B2FE-9E6821A8B7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24749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9B69C-95FF-43CF-8799-75B9C1C9AF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4343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0B41-356A-4CC1-B885-4F77CFADBB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10997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DD60-9F40-41AA-9F70-30F0A0AF69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3354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737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48BD8F-3604-43DE-A208-5E3680899A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9689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3C78-48C4-40B2-B2FE-9E6821A8B7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69643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97E5-CC0D-4D05-875C-06FA11D165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344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BCAB-6767-4046-A58B-3F676CB0D7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8192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23CB-42E1-446B-9D70-FFD0B5FAD4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58768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480AE-659F-493D-AEC1-EEC15BF924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99942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849-5DA9-44AB-AD88-9E828DFD1A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655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97E5-CC0D-4D05-875C-06FA11D165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79413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657D-4285-4AC7-ADBD-C82AA4DE73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40610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9B69C-95FF-43CF-8799-75B9C1C9AF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7060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0B41-356A-4CC1-B885-4F77CFADBB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7847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DD60-9F40-41AA-9F70-30F0A0AF69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42903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737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48BD8F-3604-43DE-A208-5E3680899A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85806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3C78-48C4-40B2-B2FE-9E6821A8B7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0670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97E5-CC0D-4D05-875C-06FA11D165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50364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BCAB-6767-4046-A58B-3F676CB0D7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8184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23CB-42E1-446B-9D70-FFD0B5FAD4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5103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480AE-659F-493D-AEC1-EEC15BF924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5825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BCAB-6767-4046-A58B-3F676CB0D7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594776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849-5DA9-44AB-AD88-9E828DFD1A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7510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657D-4285-4AC7-ADBD-C82AA4DE73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9567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9B69C-95FF-43CF-8799-75B9C1C9AF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45616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0B41-356A-4CC1-B885-4F77CFADBB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2453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DD60-9F40-41AA-9F70-30F0A0AF69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82534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737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48BD8F-3604-43DE-A208-5E3680899A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35339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3C78-48C4-40B2-B2FE-9E6821A8B7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929107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97E5-CC0D-4D05-875C-06FA11D165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7578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BCAB-6767-4046-A58B-3F676CB0D7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308923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23CB-42E1-446B-9D70-FFD0B5FAD4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773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23CB-42E1-446B-9D70-FFD0B5FAD4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4019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480AE-659F-493D-AEC1-EEC15BF924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181292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849-5DA9-44AB-AD88-9E828DFD1A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3937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657D-4285-4AC7-ADBD-C82AA4DE73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1739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9B69C-95FF-43CF-8799-75B9C1C9AF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7820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0B41-356A-4CC1-B885-4F77CFADBB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52719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DD60-9F40-41AA-9F70-30F0A0AF69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1518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737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48BD8F-3604-43DE-A208-5E3680899A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90582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3C78-48C4-40B2-B2FE-9E6821A8B7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772054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97E5-CC0D-4D05-875C-06FA11D165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753370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BCAB-6767-4046-A58B-3F676CB0D7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3370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480AE-659F-493D-AEC1-EEC15BF924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85532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23CB-42E1-446B-9D70-FFD0B5FAD4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69310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480AE-659F-493D-AEC1-EEC15BF924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49092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849-5DA9-44AB-AD88-9E828DFD1A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732533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657D-4285-4AC7-ADBD-C82AA4DE73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64738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9B69C-95FF-43CF-8799-75B9C1C9AF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45447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0B41-356A-4CC1-B885-4F77CFADBB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59138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DD60-9F40-41AA-9F70-30F0A0AF69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1970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849-5DA9-44AB-AD88-9E828DFD1A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412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657D-4285-4AC7-ADBD-C82AA4DE73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022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58AE5-D07C-4F4E-9DF1-ACA67CE73A6F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1F9B-30F0-4B83-BCC6-C7F525E001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9B69C-95FF-43CF-8799-75B9C1C9AF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0233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0B41-356A-4CC1-B885-4F77CFADBB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530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DD60-9F40-41AA-9F70-30F0A0AF69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601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737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48BD8F-3604-43DE-A208-5E3680899A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4921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3C78-48C4-40B2-B2FE-9E6821A8B7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9404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97E5-CC0D-4D05-875C-06FA11D165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905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BCAB-6767-4046-A58B-3F676CB0D7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19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23CB-42E1-446B-9D70-FFD0B5FAD4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9815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480AE-659F-493D-AEC1-EEC15BF924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6729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849-5DA9-44AB-AD88-9E828DFD1A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0151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58AE5-D07C-4F4E-9DF1-ACA67CE73A6F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7831F9B-30F0-4B83-BCC6-C7F525E001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657D-4285-4AC7-ADBD-C82AA4DE73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9828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9B69C-95FF-43CF-8799-75B9C1C9AF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17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0B41-356A-4CC1-B885-4F77CFADBB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483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DD60-9F40-41AA-9F70-30F0A0AF69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6413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737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48BD8F-3604-43DE-A208-5E3680899A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1956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3C78-48C4-40B2-B2FE-9E6821A8B7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026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97E5-CC0D-4D05-875C-06FA11D165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4620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BCAB-6767-4046-A58B-3F676CB0D7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6964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23CB-42E1-446B-9D70-FFD0B5FAD4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7133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480AE-659F-493D-AEC1-EEC15BF924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80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58AE5-D07C-4F4E-9DF1-ACA67CE73A6F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1F9B-30F0-4B83-BCC6-C7F525E001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849-5DA9-44AB-AD88-9E828DFD1A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8002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657D-4285-4AC7-ADBD-C82AA4DE73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2756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9B69C-95FF-43CF-8799-75B9C1C9AF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315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0B41-356A-4CC1-B885-4F77CFADBB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9843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DD60-9F40-41AA-9F70-30F0A0AF69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05356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737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48BD8F-3604-43DE-A208-5E3680899A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9455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3C78-48C4-40B2-B2FE-9E6821A8B7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5266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97E5-CC0D-4D05-875C-06FA11D165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536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BCAB-6767-4046-A58B-3F676CB0D7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05907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23CB-42E1-446B-9D70-FFD0B5FAD4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564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58AE5-D07C-4F4E-9DF1-ACA67CE73A6F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1F9B-30F0-4B83-BCC6-C7F525E001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480AE-659F-493D-AEC1-EEC15BF924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70772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849-5DA9-44AB-AD88-9E828DFD1A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6307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657D-4285-4AC7-ADBD-C82AA4DE73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36380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9B69C-95FF-43CF-8799-75B9C1C9AF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69060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0B41-356A-4CC1-B885-4F77CFADBB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4025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DD60-9F40-41AA-9F70-30F0A0AF69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5757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737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48BD8F-3604-43DE-A208-5E3680899A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09345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3C78-48C4-40B2-B2FE-9E6821A8B7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63284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97E5-CC0D-4D05-875C-06FA11D165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7656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BCAB-6767-4046-A58B-3F676CB0D7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125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58AE5-D07C-4F4E-9DF1-ACA67CE73A6F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1F9B-30F0-4B83-BCC6-C7F525E001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23CB-42E1-446B-9D70-FFD0B5FAD4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8123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480AE-659F-493D-AEC1-EEC15BF924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4881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849-5DA9-44AB-AD88-9E828DFD1A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59425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657D-4285-4AC7-ADBD-C82AA4DE73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76590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9B69C-95FF-43CF-8799-75B9C1C9AF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5693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0B41-356A-4CC1-B885-4F77CFADBB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32691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DD60-9F40-41AA-9F70-30F0A0AF69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1393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737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48BD8F-3604-43DE-A208-5E3680899A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056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3C78-48C4-40B2-B2FE-9E6821A8B7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03020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97E5-CC0D-4D05-875C-06FA11D165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82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58AE5-D07C-4F4E-9DF1-ACA67CE73A6F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1F9B-30F0-4B83-BCC6-C7F525E001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BCAB-6767-4046-A58B-3F676CB0D7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43904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23CB-42E1-446B-9D70-FFD0B5FAD4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6580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480AE-659F-493D-AEC1-EEC15BF924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6205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849-5DA9-44AB-AD88-9E828DFD1A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31448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657D-4285-4AC7-ADBD-C82AA4DE73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7938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9B69C-95FF-43CF-8799-75B9C1C9AF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0484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0B41-356A-4CC1-B885-4F77CFADBB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5085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DD60-9F40-41AA-9F70-30F0A0AF69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343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737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48BD8F-3604-43DE-A208-5E3680899A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8912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3C78-48C4-40B2-B2FE-9E6821A8B7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889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58AE5-D07C-4F4E-9DF1-ACA67CE73A6F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1F9B-30F0-4B83-BCC6-C7F525E001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97E5-CC0D-4D05-875C-06FA11D165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68842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BCAB-6767-4046-A58B-3F676CB0D7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3430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23CB-42E1-446B-9D70-FFD0B5FAD4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9776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480AE-659F-493D-AEC1-EEC15BF924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32377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849-5DA9-44AB-AD88-9E828DFD1A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5571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657D-4285-4AC7-ADBD-C82AA4DE73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95568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9B69C-95FF-43CF-8799-75B9C1C9AF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1002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0B41-356A-4CC1-B885-4F77CFADBB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77797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DD60-9F40-41AA-9F70-30F0A0AF69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3207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737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48BD8F-3604-43DE-A208-5E3680899A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10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58AE5-D07C-4F4E-9DF1-ACA67CE73A6F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31F9B-30F0-4B83-BCC6-C7F525E001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3C78-48C4-40B2-B2FE-9E6821A8B7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9152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97E5-CC0D-4D05-875C-06FA11D165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9128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BCAB-6767-4046-A58B-3F676CB0D7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0335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23CB-42E1-446B-9D70-FFD0B5FAD4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2593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480AE-659F-493D-AEC1-EEC15BF924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9725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849-5DA9-44AB-AD88-9E828DFD1A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00706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657D-4285-4AC7-ADBD-C82AA4DE73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2098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9B69C-95FF-43CF-8799-75B9C1C9AF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4880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C0B41-356A-4CC1-B885-4F77CFADBB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20601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DD60-9F40-41AA-9F70-30F0A0AF69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406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FE58AE5-D07C-4F4E-9DF1-ACA67CE73A6F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7831F9B-30F0-4B83-BCC6-C7F525E001E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0D5005-99A9-491D-A2F7-1A7688B405B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35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0D5005-99A9-491D-A2F7-1A7688B405B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9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0D5005-99A9-491D-A2F7-1A7688B405B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214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0D5005-99A9-491D-A2F7-1A7688B405B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248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0D5005-99A9-491D-A2F7-1A7688B405B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820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0D5005-99A9-491D-A2F7-1A7688B405B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45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0D5005-99A9-491D-A2F7-1A7688B405B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562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0D5005-99A9-491D-A2F7-1A7688B405B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589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0D5005-99A9-491D-A2F7-1A7688B405B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850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0D5005-99A9-491D-A2F7-1A7688B405B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822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0D5005-99A9-491D-A2F7-1A7688B405B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21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0D5005-99A9-491D-A2F7-1A7688B405B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977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0D5005-99A9-491D-A2F7-1A7688B405B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0D5005-99A9-491D-A2F7-1A7688B405B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59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0D5005-99A9-491D-A2F7-1A7688B405B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27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727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727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916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hyperlink" Target="http://img.ria.ua/photos/ria/news_common/7/783/78335/78335m.jpg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img-fotki.yandex.ru/get/39/shunk.10/0_151b2_dbfe1bd1_XL" TargetMode="External"/><Relationship Id="rId1" Type="http://schemas.openxmlformats.org/officeDocument/2006/relationships/slideLayout" Target="../slideLayouts/slideLayout1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unigran.ua/ru/wp-content/uploads/2009/04/dsc02540-1.jpg" TargetMode="External"/><Relationship Id="rId1" Type="http://schemas.openxmlformats.org/officeDocument/2006/relationships/slideLayout" Target="../slideLayouts/slideLayout1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vladnews.ru/uploads/01/14/44591_view.jpg" TargetMode="External"/><Relationship Id="rId1" Type="http://schemas.openxmlformats.org/officeDocument/2006/relationships/slideLayout" Target="../slideLayouts/slideLayout1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fotoiya.com/photos/3325.jpg" TargetMode="External"/><Relationship Id="rId1" Type="http://schemas.openxmlformats.org/officeDocument/2006/relationships/slideLayout" Target="../slideLayouts/slideLayout1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agoodhuman.files.wordpress.com/2010/01/794915355_6e0065590c.jpg" TargetMode="External"/><Relationship Id="rId1" Type="http://schemas.openxmlformats.org/officeDocument/2006/relationships/slideLayout" Target="../slideLayouts/slideLayout1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SS%20PREZENTACIYA%20NVK%20RED\video-3f1c4996c91b609b21163bf21ba5fb5c-V.mp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image.rus.newsru.ua/pict/id/large/185653_20100209145604.jpg" TargetMode="Externa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stepnayanov.ru/upload/nomera/1703/6_big.jpg" TargetMode="Externa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elna.ucoz.ru/_fr/4/3332681.jpg" TargetMode="Externa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img-fotki.yandex.ru/get/3003/pastoralex.b/0_252ab_ec888117_L.jpg" TargetMode="External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stihi.ru/pics/2009/12/17/3314.jpg" TargetMode="External"/><Relationship Id="rId1" Type="http://schemas.openxmlformats.org/officeDocument/2006/relationships/slideLayout" Target="../slideLayouts/slideLayout9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static.diary.ru/userdir/5/0/2/4/502436/35174222.jpg" TargetMode="External"/><Relationship Id="rId1" Type="http://schemas.openxmlformats.org/officeDocument/2006/relationships/slideLayout" Target="../slideLayouts/slideLayout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6" descr="Картинка 24 из 32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2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ru-RU" sz="3500" b="1" dirty="0" smtClean="0"/>
              <a:t>Навчально-виробничий комплекс </a:t>
            </a:r>
            <a:br>
              <a:rPr lang="uk-UA" altLang="ru-RU" sz="3500" b="1" dirty="0" smtClean="0"/>
            </a:br>
            <a:r>
              <a:rPr lang="uk-UA" altLang="ru-RU" b="1" dirty="0" smtClean="0"/>
              <a:t>“Сучасний Фермер”</a:t>
            </a:r>
            <a:endParaRPr lang="ru-RU" altLang="ru-RU" b="1" dirty="0" smtClean="0"/>
          </a:p>
        </p:txBody>
      </p:sp>
      <p:pic>
        <p:nvPicPr>
          <p:cNvPr id="4100" name="Picture 4" descr="Изображение 1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00213"/>
            <a:ext cx="2665412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Изображение 1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16113"/>
            <a:ext cx="27368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Изображение 1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45370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Изображение 15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349500"/>
            <a:ext cx="38163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Изображение 15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076700"/>
            <a:ext cx="2192338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0" descr="Изображение 15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581525"/>
            <a:ext cx="2119313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1" descr="Изображение 16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797425"/>
            <a:ext cx="183515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5647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Картинка 156 из 10186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1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1412875"/>
            <a:ext cx="8229600" cy="3744913"/>
          </a:xfrm>
        </p:spPr>
        <p:txBody>
          <a:bodyPr/>
          <a:lstStyle/>
          <a:p>
            <a:pPr eaLnBrk="1" hangingPunct="1"/>
            <a:r>
              <a:rPr lang="uk-UA" sz="2400" dirty="0" smtClean="0"/>
              <a:t>10. Участь в організації та проведенні регіональних та Всеукраїнських конкурсів фахової майстерності серед здобувачів освіти професійно-технічних навчальних закладів та молодих працівників галузі сільського господарства, семінарів-практикумів, конференцій, засідань обласних методичних секцій з питань впровадження інноваційних технологій та підготовки фахівців для підприємств галузі сільського господарства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uk-UA" altLang="ru-RU" sz="2400" dirty="0" smtClean="0"/>
              <a:t>.</a:t>
            </a:r>
            <a:r>
              <a:rPr lang="ru-RU" altLang="ru-RU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7943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Картинка 18 из 6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ru-RU" sz="4000" b="1" smtClean="0"/>
              <a:t>Зміст роботи навчально-виробничого комплексу</a:t>
            </a:r>
            <a:r>
              <a:rPr lang="ru-RU" altLang="ru-RU" sz="4000" smtClean="0"/>
              <a:t> </a:t>
            </a:r>
          </a:p>
        </p:txBody>
      </p:sp>
      <p:sp>
        <p:nvSpPr>
          <p:cNvPr id="1434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060575"/>
            <a:ext cx="4248150" cy="4471988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</a:pPr>
            <a:r>
              <a:rPr lang="uk-UA" altLang="ru-RU" sz="1400" b="1" smtClean="0"/>
              <a:t>Бере участь у реалізації державних освітніх та економічних програм.</a:t>
            </a:r>
            <a:r>
              <a:rPr lang="ru-RU" altLang="ru-RU" sz="1400" b="1" smtClean="0"/>
              <a:t> 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uk-UA" altLang="ru-RU" sz="1400" b="1" smtClean="0"/>
              <a:t>Надає   навчальним   закладам   професійно-технічного   спрямування</a:t>
            </a:r>
            <a:br>
              <a:rPr lang="uk-UA" altLang="ru-RU" sz="1400" b="1" smtClean="0"/>
            </a:br>
            <a:r>
              <a:rPr lang="uk-UA" altLang="ru-RU" sz="1400" b="1" smtClean="0"/>
              <a:t>практичну,  консультативну,   експериментальну,   посередницьку   допомогу   з питань практичної підготовки кваліфікованих робітників.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uk-UA" altLang="ru-RU" sz="1400" b="1" smtClean="0"/>
              <a:t>Забезпечує проведення теоретичного навчання (зимовий період) та</a:t>
            </a:r>
            <a:br>
              <a:rPr lang="uk-UA" altLang="ru-RU" sz="1400" b="1" smtClean="0"/>
            </a:br>
            <a:r>
              <a:rPr lang="uk-UA" altLang="ru-RU" sz="1400" b="1" smtClean="0"/>
              <a:t>виробничої    практики     (весняно-осінні     польові    роботи)    відповідно    до затверджених навчальних планів та програм та розробляє графіки їх проведення.</a:t>
            </a:r>
            <a:r>
              <a:rPr lang="ru-RU" altLang="ru-RU" sz="1400" b="1" smtClean="0"/>
              <a:t> </a:t>
            </a:r>
          </a:p>
        </p:txBody>
      </p:sp>
      <p:sp>
        <p:nvSpPr>
          <p:cNvPr id="1434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989138"/>
            <a:ext cx="4465637" cy="44719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altLang="ru-RU" sz="1400" b="1" smtClean="0"/>
              <a:t>Налагоджує співпрацю з підприємствами, установами, організаціями, фондами,  професійно-технічними  навчальними  закладами  на регіональному, міжрегіональному    рівнях    з    метою    поліпшення    навчання,    підготовки, перепідготовки, підвищення кваліфікації та стажування працівників.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400" b="1" smtClean="0"/>
              <a:t>Проводить   зміцнення   та   оновлення   матеріально-технічної  бази, підвищує   рівень   кадрового   потенціалу   навчально-практичного   комплексу</a:t>
            </a:r>
            <a:br>
              <a:rPr lang="uk-UA" altLang="ru-RU" sz="1400" b="1" smtClean="0"/>
            </a:br>
            <a:r>
              <a:rPr lang="uk-UA" altLang="ru-RU" sz="1400" b="1" smtClean="0"/>
              <a:t>шляхом залучення різних джерел фінансування згідно з чинним законодавством.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400" b="1" smtClean="0"/>
              <a:t>Забезпечує   відповідний   рівень   підготовки   викладачів,   майстрів</a:t>
            </a:r>
            <a:br>
              <a:rPr lang="uk-UA" altLang="ru-RU" sz="1400" b="1" smtClean="0"/>
            </a:br>
            <a:r>
              <a:rPr lang="uk-UA" altLang="ru-RU" sz="1400" b="1" smtClean="0"/>
              <a:t>виробничого навчання, їх компетентності, освіченості в питаннях практичної</a:t>
            </a:r>
            <a:br>
              <a:rPr lang="uk-UA" altLang="ru-RU" sz="1400" b="1" smtClean="0"/>
            </a:br>
            <a:r>
              <a:rPr lang="uk-UA" altLang="ru-RU" sz="1400" b="1" smtClean="0"/>
              <a:t>підготовки.</a:t>
            </a:r>
            <a:r>
              <a:rPr lang="ru-RU" altLang="ru-RU" sz="1400" b="1" smtClean="0"/>
              <a:t> </a:t>
            </a:r>
            <a:endParaRPr lang="uk-UA" altLang="ru-RU" sz="1400" b="1" smtClean="0"/>
          </a:p>
          <a:p>
            <a:pPr eaLnBrk="1" hangingPunct="1">
              <a:lnSpc>
                <a:spcPct val="80000"/>
              </a:lnSpc>
            </a:pPr>
            <a:endParaRPr lang="ru-RU" altLang="ru-RU" sz="1400" b="1" smtClean="0"/>
          </a:p>
        </p:txBody>
      </p:sp>
    </p:spTree>
    <p:extLst>
      <p:ext uri="{BB962C8B-B14F-4D97-AF65-F5344CB8AC3E}">
        <p14:creationId xmlns:p14="http://schemas.microsoft.com/office/powerpoint/2010/main" xmlns="" val="207424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Картинка 24 из 6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ru-RU" sz="4000" b="1" smtClean="0"/>
              <a:t>Зміст роботи навчально-виробничого комплексу</a:t>
            </a:r>
            <a:endParaRPr lang="ru-RU" altLang="ru-RU" sz="4000" b="1" smtClean="0"/>
          </a:p>
        </p:txBody>
      </p:sp>
      <p:sp>
        <p:nvSpPr>
          <p:cNvPr id="15364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altLang="ru-RU" sz="1400" b="1" dirty="0" smtClean="0"/>
              <a:t>Укладає угоди з підприємствами, установами та організаціями про</a:t>
            </a:r>
            <a:br>
              <a:rPr lang="uk-UA" altLang="ru-RU" sz="1400" b="1" dirty="0" smtClean="0"/>
            </a:br>
            <a:r>
              <a:rPr lang="uk-UA" altLang="ru-RU" sz="1400" b="1" dirty="0" smtClean="0"/>
              <a:t>поставку в навчально-виробничий комплекс техніки, обладнання, устаткування,</a:t>
            </a:r>
            <a:br>
              <a:rPr lang="uk-UA" altLang="ru-RU" sz="1400" b="1" dirty="0" smtClean="0"/>
            </a:br>
            <a:r>
              <a:rPr lang="uk-UA" altLang="ru-RU" sz="1400" b="1" dirty="0" smtClean="0"/>
              <a:t>забезпечує їх збереження та роботу.</a:t>
            </a:r>
            <a:r>
              <a:rPr lang="ru-RU" altLang="ru-RU" sz="1400" b="1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400" b="1" dirty="0" smtClean="0"/>
              <a:t>Співпрацює   з       навчальними   закладами   регіону,   надаючи   їм</a:t>
            </a:r>
            <a:br>
              <a:rPr lang="uk-UA" altLang="ru-RU" sz="1400" b="1" dirty="0" smtClean="0"/>
            </a:br>
            <a:r>
              <a:rPr lang="uk-UA" altLang="ru-RU" sz="1400" b="1" dirty="0" smtClean="0"/>
              <a:t>відповідну   методичну   та    консультативну    допомогу,    а   також   здійснює безпосередню підготовку учнів інших закладів, згідно з укладеними угодами з</a:t>
            </a:r>
            <a:br>
              <a:rPr lang="uk-UA" altLang="ru-RU" sz="1400" b="1" dirty="0" smtClean="0"/>
            </a:br>
            <a:r>
              <a:rPr lang="uk-UA" altLang="ru-RU" sz="1400" b="1" dirty="0" smtClean="0"/>
              <a:t>питань вивчення нових технологій та техніки тощо.</a:t>
            </a:r>
            <a:r>
              <a:rPr lang="ru-RU" altLang="ru-RU" sz="1400" b="1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400" b="1" dirty="0" smtClean="0"/>
              <a:t>Залучає викладачів інших навчальних закладів для проведення</a:t>
            </a:r>
            <a:br>
              <a:rPr lang="uk-UA" altLang="ru-RU" sz="1400" b="1" dirty="0" smtClean="0"/>
            </a:br>
            <a:r>
              <a:rPr lang="uk-UA" altLang="ru-RU" sz="1400" b="1" dirty="0" smtClean="0"/>
              <a:t>занять, участі у роботі Державних кваліфікаційних і екзаменаційних комісій</a:t>
            </a:r>
            <a:br>
              <a:rPr lang="uk-UA" altLang="ru-RU" sz="1400" b="1" dirty="0" smtClean="0"/>
            </a:br>
            <a:r>
              <a:rPr lang="uk-UA" altLang="ru-RU" sz="1400" b="1" dirty="0" smtClean="0"/>
              <a:t>навчальних закладів на умовах договорів.</a:t>
            </a:r>
            <a:r>
              <a:rPr lang="ru-RU" altLang="ru-RU" sz="1400" b="1" dirty="0" smtClean="0"/>
              <a:t> </a:t>
            </a:r>
          </a:p>
        </p:txBody>
      </p:sp>
      <p:sp>
        <p:nvSpPr>
          <p:cNvPr id="1536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844675"/>
            <a:ext cx="4038600" cy="45434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altLang="ru-RU" sz="1400" b="1" smtClean="0"/>
              <a:t>Аналізує і вносить пропозиції щодо змін до робочих навчальних</a:t>
            </a:r>
            <a:br>
              <a:rPr lang="uk-UA" altLang="ru-RU" sz="1400" b="1" smtClean="0"/>
            </a:br>
            <a:r>
              <a:rPr lang="uk-UA" altLang="ru-RU" sz="1400" b="1" smtClean="0"/>
              <a:t>програм виробничого навчання та практики, враховуючи особливості регіону.</a:t>
            </a:r>
            <a:r>
              <a:rPr lang="ru-RU" altLang="ru-RU" sz="1400" b="1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400" b="1" smtClean="0"/>
              <a:t>Спільно   з   Міністерством   освіти   і   науки  України,   Головним</a:t>
            </a:r>
            <a:br>
              <a:rPr lang="uk-UA" altLang="ru-RU" sz="1400" b="1" smtClean="0"/>
            </a:br>
            <a:r>
              <a:rPr lang="uk-UA" altLang="ru-RU" sz="1400" b="1" smtClean="0"/>
              <a:t>управлінням   освіти   і   науки   Черкаської   обласної  державної  адміністрації, Черкаським обласним навчально-методичним центром професійно-технічної освіти   та   іншими   підприємствами,   установами,   організаціями   проводить</a:t>
            </a:r>
            <a:br>
              <a:rPr lang="uk-UA" altLang="ru-RU" sz="1400" b="1" smtClean="0"/>
            </a:br>
            <a:r>
              <a:rPr lang="uk-UA" altLang="ru-RU" sz="1400" b="1" smtClean="0"/>
              <a:t>регіональні   та   Всеукраїнські   конкурси   фахової   майстерності   серед   учнів</a:t>
            </a:r>
            <a:br>
              <a:rPr lang="uk-UA" altLang="ru-RU" sz="1400" b="1" smtClean="0"/>
            </a:br>
            <a:r>
              <a:rPr lang="uk-UA" altLang="ru-RU" sz="1400" b="1" smtClean="0"/>
              <a:t>професійно-технічних навчальних закладів та молодих працівників підприємств сільськогосподарської   галузі,   семінари-практикуми,   конференції,   засідання обласних методичних секцій, з питань впровадження інноваційних технологій та</a:t>
            </a:r>
            <a:br>
              <a:rPr lang="uk-UA" altLang="ru-RU" sz="1400" b="1" smtClean="0"/>
            </a:br>
            <a:r>
              <a:rPr lang="uk-UA" altLang="ru-RU" sz="1400" b="1" smtClean="0"/>
              <a:t>підготовки фахівців для підприємств сільськогосподарської галузі.</a:t>
            </a:r>
            <a:r>
              <a:rPr lang="ru-RU" altLang="ru-RU" sz="1400" b="1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81802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Картинка 62 из 66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ru-RU" sz="4000" b="1" smtClean="0"/>
              <a:t>Зміст роботи навчально-виробничого комплексу</a:t>
            </a:r>
            <a:endParaRPr lang="ru-RU" altLang="ru-RU" sz="4000" b="1" smtClean="0"/>
          </a:p>
        </p:txBody>
      </p:sp>
      <p:sp>
        <p:nvSpPr>
          <p:cNvPr id="16388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altLang="ru-RU" sz="1800" smtClean="0"/>
              <a:t>Співпрацює, на договірних умовах, з центрами зайнятості населення, роботодавцями, організаціями, професійно-технічними навчальними закладами щодо проведення курсів підготовки, перепідготовки, підвищення кваліфікації, стажування спеціалістів та працівників.</a:t>
            </a:r>
            <a:r>
              <a:rPr lang="ru-RU" altLang="ru-RU" sz="18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800" smtClean="0"/>
              <a:t>Співпрацює   з   центрами   професійно-технічної   освіти   інших областей    та    представництвами    іноземних    фірм    щодо    впровадження    та використання нової техніки та технологій.</a:t>
            </a:r>
            <a:endParaRPr lang="ru-RU" altLang="ru-RU" sz="1800" smtClean="0"/>
          </a:p>
        </p:txBody>
      </p:sp>
      <p:sp>
        <p:nvSpPr>
          <p:cNvPr id="16389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altLang="ru-RU" sz="1800" smtClean="0"/>
              <a:t>Співпрацює    з    заводами-виробниками    сільськогосподарської</a:t>
            </a:r>
            <a:br>
              <a:rPr lang="uk-UA" altLang="ru-RU" sz="1800" smtClean="0"/>
            </a:br>
            <a:r>
              <a:rPr lang="uk-UA" altLang="ru-RU" sz="1800" smtClean="0"/>
              <a:t>техніки.</a:t>
            </a:r>
            <a:r>
              <a:rPr lang="ru-RU" altLang="ru-RU" sz="18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800" smtClean="0"/>
              <a:t>Здійснює інші види діяльності, які відповідають основній меті та</a:t>
            </a:r>
            <a:br>
              <a:rPr lang="uk-UA" altLang="ru-RU" sz="1800" smtClean="0"/>
            </a:br>
            <a:r>
              <a:rPr lang="uk-UA" altLang="ru-RU" sz="1800" smtClean="0"/>
              <a:t>завданням навчально-виробничого комплексу.</a:t>
            </a:r>
            <a:r>
              <a:rPr lang="ru-RU" altLang="ru-RU" sz="180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88483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49275"/>
            <a:ext cx="8229600" cy="3886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altLang="ru-RU" sz="2400" dirty="0" smtClean="0"/>
              <a:t>На базі </a:t>
            </a:r>
            <a:r>
              <a:rPr lang="uk-UA" altLang="ru-RU" sz="2400" dirty="0" err="1" smtClean="0"/>
              <a:t>Лисянського</a:t>
            </a:r>
            <a:r>
              <a:rPr lang="uk-UA" altLang="ru-RU" sz="2400" dirty="0" smtClean="0"/>
              <a:t> професійного аграрного ліцею проводилися Всеукраїнський та обласний конкурси фахової майстерності за професією «Тракторист-машиніст сільськогосподарського виробництва»</a:t>
            </a:r>
            <a:endParaRPr lang="ru-RU" altLang="ru-RU" sz="2400" dirty="0" smtClean="0"/>
          </a:p>
        </p:txBody>
      </p:sp>
      <p:pic>
        <p:nvPicPr>
          <p:cNvPr id="18435" name="Picture 5" descr="IMG_22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349500"/>
            <a:ext cx="3671887" cy="2754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IMG_22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757"/>
          <a:stretch>
            <a:fillRect/>
          </a:stretch>
        </p:blipFill>
        <p:spPr bwMode="auto">
          <a:xfrm>
            <a:off x="900113" y="4391025"/>
            <a:ext cx="4751387" cy="2466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IMG_19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425950"/>
            <a:ext cx="3241675" cy="2432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IMG_35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565400"/>
            <a:ext cx="3311525" cy="2484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346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088232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200" dirty="0" smtClean="0"/>
              <a:t>За весь період існування НВК «Сучасний фермер» пройшли навчання та  підвищення кваліфікації близько 1000 осіб</a:t>
            </a:r>
            <a:endParaRPr lang="ru-RU" sz="3200" dirty="0"/>
          </a:p>
        </p:txBody>
      </p:sp>
      <p:pic>
        <p:nvPicPr>
          <p:cNvPr id="4098" name="Picture 2" descr="C:\Users\Игорь\Desktop\НВКNVK\НВК-2022\Фото НВК СФ-2018\Курси\DSC00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952" y="2475224"/>
            <a:ext cx="3960000" cy="297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Игорь\Desktop\НВКNVK\НВК-2022\Фото НВК СФ-2018\Курси\IMG_20180612_105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8424" y="2907272"/>
            <a:ext cx="3960000" cy="297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19426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93991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 </a:t>
            </a:r>
            <a:r>
              <a:rPr lang="uk-UA" sz="3600" dirty="0" smtClean="0"/>
              <a:t>НВК «Сучасний фермер»</a:t>
            </a:r>
            <a:r>
              <a:rPr lang="uk-UA" dirty="0" smtClean="0"/>
              <a:t> </a:t>
            </a:r>
            <a:r>
              <a:rPr lang="uk-UA" sz="3600" dirty="0" smtClean="0"/>
              <a:t>проводить стажування майстрів виробничого навчання і викладачів професійно-теоретичної підготовки</a:t>
            </a:r>
            <a:endParaRPr lang="ru-RU" sz="3600" dirty="0"/>
          </a:p>
        </p:txBody>
      </p:sp>
      <p:pic>
        <p:nvPicPr>
          <p:cNvPr id="5122" name="Picture 2" descr="C:\Users\Игорь\Desktop\НВКNVK\НВК-2022\Фото НВК СФ-2018\Курси\IMG_20180612_114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3240000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Users\Игорь\Desktop\НВКNVK\НВК-2022\Фото НВК СФ-2018\Курси\IMG_20180613_090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64296"/>
            <a:ext cx="5184000" cy="38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3567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dirty="0" smtClean="0"/>
              <a:t>НАШ</a:t>
            </a:r>
            <a:r>
              <a:rPr lang="uk-UA" sz="4000" dirty="0" smtClean="0"/>
              <a:t> СОЦІАЛЬНИЙ ПАРТНЕР</a:t>
            </a:r>
            <a:endParaRPr lang="ru-RU" sz="4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13176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dirty="0" smtClean="0">
                <a:solidFill>
                  <a:schemeClr val="bg2">
                    <a:lumMod val="10000"/>
                  </a:schemeClr>
                </a:solidFill>
              </a:rPr>
              <a:t>Особливістю навчально-виробничого комплексу «Сучасний Фермер» є тісна співпраця з ТОВ НВФ « УРОЖАЙ»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6350" y="2930351"/>
            <a:ext cx="6589713" cy="3883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6243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sz="3200" dirty="0">
                <a:solidFill>
                  <a:prstClr val="white"/>
                </a:solidFill>
                <a:ea typeface="+mn-ea"/>
                <a:cs typeface="+mn-cs"/>
              </a:rPr>
              <a:t>НВК « Сучасний фермер»</a:t>
            </a:r>
            <a:br>
              <a:rPr lang="uk-UA" sz="3200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uk-UA" sz="3200" dirty="0">
                <a:solidFill>
                  <a:prstClr val="white"/>
                </a:solidFill>
                <a:ea typeface="+mn-ea"/>
                <a:cs typeface="+mn-cs"/>
              </a:rPr>
              <a:t>завдяки ТОВ НВФ «Урожай» поповнився новою сільськогосподарською технікою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04864"/>
            <a:ext cx="4038600" cy="3921299"/>
          </a:xfrm>
        </p:spPr>
        <p:txBody>
          <a:bodyPr/>
          <a:lstStyle/>
          <a:p>
            <a:r>
              <a:rPr lang="uk-UA" dirty="0" smtClean="0"/>
              <a:t>Трактор </a:t>
            </a:r>
            <a:r>
              <a:rPr lang="en-US" dirty="0" smtClean="0"/>
              <a:t>FEND-930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04864"/>
            <a:ext cx="4038600" cy="3921299"/>
          </a:xfrm>
        </p:spPr>
        <p:txBody>
          <a:bodyPr/>
          <a:lstStyle/>
          <a:p>
            <a:r>
              <a:rPr lang="uk-UA" dirty="0" smtClean="0"/>
              <a:t>Важка дискова борона</a:t>
            </a:r>
            <a:r>
              <a:rPr lang="en-US" dirty="0" smtClean="0"/>
              <a:t> KUHNE-770 </a:t>
            </a:r>
          </a:p>
          <a:p>
            <a:endParaRPr lang="uk-UA" dirty="0" smtClean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38687"/>
            <a:ext cx="4284000" cy="3214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Игорь\Desktop\НВКNVK\НВК-2022\Фото НВК СФ-2018\Техніка\IMG_20180412_100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984" y="2862288"/>
            <a:ext cx="4248000" cy="31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0602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2800" dirty="0">
                <a:solidFill>
                  <a:prstClr val="white"/>
                </a:solidFill>
              </a:rPr>
              <a:t>НВК « Сучасний фермер»</a:t>
            </a:r>
            <a:br>
              <a:rPr lang="uk-UA" sz="2800" dirty="0">
                <a:solidFill>
                  <a:prstClr val="white"/>
                </a:solidFill>
              </a:rPr>
            </a:br>
            <a:r>
              <a:rPr lang="uk-UA" sz="2800" dirty="0">
                <a:solidFill>
                  <a:prstClr val="white"/>
                </a:solidFill>
              </a:rPr>
              <a:t>завдяки ТОВ НВФ «Урожай» поповнився новою сільськогосподарською технікою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Зернова </a:t>
            </a:r>
            <a:r>
              <a:rPr lang="uk-UA" dirty="0" smtClean="0"/>
              <a:t>сівалка</a:t>
            </a:r>
            <a:r>
              <a:rPr lang="ru-RU" dirty="0" smtClean="0"/>
              <a:t> </a:t>
            </a:r>
            <a:r>
              <a:rPr lang="en-US" dirty="0" smtClean="0"/>
              <a:t>AMAZONE D9-60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uk-UA" dirty="0" smtClean="0"/>
              <a:t>Пневматична сівалка </a:t>
            </a:r>
            <a:r>
              <a:rPr lang="en-US" dirty="0" smtClean="0"/>
              <a:t>MONOSEM NX</a:t>
            </a:r>
            <a:r>
              <a:rPr lang="uk-UA" dirty="0" smtClean="0"/>
              <a:t>-8</a:t>
            </a:r>
            <a:endParaRPr lang="ru-RU" dirty="0"/>
          </a:p>
        </p:txBody>
      </p:sp>
      <p:pic>
        <p:nvPicPr>
          <p:cNvPr id="1026" name="Picture 2" descr="C:\Users\Игорь\Desktop\НВКNVK\НВК-2022\Фото НВК СФ-2018\Техніка\IMG_20180412_101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992" y="2565264"/>
            <a:ext cx="432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Игорь\Desktop\НВКNVK\НВК-2022\Фото НВК СФ-2018\Техніка\IMG_20180412_101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488" y="2997312"/>
            <a:ext cx="432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80205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487" y="1340767"/>
            <a:ext cx="8671202" cy="54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476672"/>
            <a:ext cx="8496944" cy="8309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000" b="1" dirty="0" smtClean="0">
                <a:solidFill>
                  <a:srgbClr val="000000"/>
                </a:solidFill>
              </a:rPr>
              <a:t>25.07.2008 року наказом </a:t>
            </a:r>
            <a:r>
              <a:rPr lang="ru-RU" altLang="ru-RU" sz="2000" b="1" dirty="0" err="1" smtClean="0">
                <a:solidFill>
                  <a:srgbClr val="000000"/>
                </a:solidFill>
              </a:rPr>
              <a:t>Міністерства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2000" b="1" dirty="0" err="1" smtClean="0">
                <a:solidFill>
                  <a:srgbClr val="000000"/>
                </a:solidFill>
              </a:rPr>
              <a:t>освіти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2000" b="1" dirty="0" err="1" smtClean="0">
                <a:solidFill>
                  <a:srgbClr val="000000"/>
                </a:solidFill>
              </a:rPr>
              <a:t>і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 науки </a:t>
            </a:r>
            <a:r>
              <a:rPr lang="ru-RU" altLang="ru-RU" sz="2000" b="1" dirty="0" err="1" smtClean="0">
                <a:solidFill>
                  <a:srgbClr val="000000"/>
                </a:solidFill>
              </a:rPr>
              <a:t>України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 №694 на </a:t>
            </a:r>
            <a:r>
              <a:rPr lang="ru-RU" altLang="ru-RU" sz="2000" b="1" dirty="0" err="1" smtClean="0">
                <a:solidFill>
                  <a:srgbClr val="000000"/>
                </a:solidFill>
              </a:rPr>
              <a:t>базі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2000" b="1" dirty="0" err="1" smtClean="0">
                <a:solidFill>
                  <a:srgbClr val="000000"/>
                </a:solidFill>
              </a:rPr>
              <a:t>Лисянського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2000" b="1" dirty="0" err="1" smtClean="0">
                <a:solidFill>
                  <a:srgbClr val="000000"/>
                </a:solidFill>
              </a:rPr>
              <a:t>професійного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 аграрного </a:t>
            </a:r>
            <a:r>
              <a:rPr lang="ru-RU" altLang="ru-RU" sz="2000" b="1" dirty="0" err="1" smtClean="0">
                <a:solidFill>
                  <a:srgbClr val="000000"/>
                </a:solidFill>
              </a:rPr>
              <a:t>ліцею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2000" b="1" dirty="0" err="1" smtClean="0">
                <a:solidFill>
                  <a:srgbClr val="000000"/>
                </a:solidFill>
              </a:rPr>
              <a:t>було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 створено </a:t>
            </a:r>
            <a:r>
              <a:rPr lang="ru-RU" altLang="ru-RU" sz="2000" b="1" dirty="0" err="1" smtClean="0">
                <a:solidFill>
                  <a:srgbClr val="000000"/>
                </a:solidFill>
              </a:rPr>
              <a:t>н</a:t>
            </a:r>
            <a:r>
              <a:rPr lang="uk-UA" altLang="ru-RU" sz="2000" b="1" dirty="0" err="1" smtClean="0">
                <a:solidFill>
                  <a:srgbClr val="000000"/>
                </a:solidFill>
              </a:rPr>
              <a:t>авчально-виробничий</a:t>
            </a:r>
            <a:r>
              <a:rPr lang="uk-UA" altLang="ru-RU" sz="2000" b="1" dirty="0" smtClean="0">
                <a:solidFill>
                  <a:srgbClr val="000000"/>
                </a:solidFill>
              </a:rPr>
              <a:t> комплекс «Сучасний фермер»</a:t>
            </a:r>
            <a:endParaRPr lang="ru-RU" altLang="ru-RU" sz="20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2800" dirty="0">
                <a:solidFill>
                  <a:prstClr val="white"/>
                </a:solidFill>
              </a:rPr>
              <a:t>НВК « Сучасний фермер»</a:t>
            </a:r>
            <a:br>
              <a:rPr lang="uk-UA" sz="2800" dirty="0">
                <a:solidFill>
                  <a:prstClr val="white"/>
                </a:solidFill>
              </a:rPr>
            </a:br>
            <a:r>
              <a:rPr lang="uk-UA" sz="2800" dirty="0">
                <a:solidFill>
                  <a:prstClr val="white"/>
                </a:solidFill>
              </a:rPr>
              <a:t>завдяки ТОВ НВФ «Урожай» поповнився новою сільськогосподарською технікою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464536"/>
          </a:xfrm>
        </p:spPr>
        <p:txBody>
          <a:bodyPr/>
          <a:lstStyle/>
          <a:p>
            <a:r>
              <a:rPr lang="ru-RU" dirty="0" err="1" smtClean="0"/>
              <a:t>Оприскувач</a:t>
            </a:r>
            <a:r>
              <a:rPr lang="ru-RU" dirty="0" smtClean="0"/>
              <a:t> </a:t>
            </a:r>
            <a:r>
              <a:rPr lang="ru-RU" dirty="0" err="1" smtClean="0"/>
              <a:t>причіпний</a:t>
            </a:r>
            <a:r>
              <a:rPr lang="ru-RU" dirty="0" smtClean="0"/>
              <a:t> </a:t>
            </a:r>
            <a:r>
              <a:rPr lang="en-US" dirty="0" err="1" smtClean="0"/>
              <a:t>Jacto</a:t>
            </a:r>
            <a:r>
              <a:rPr lang="en-US" dirty="0" smtClean="0"/>
              <a:t> Advance </a:t>
            </a:r>
            <a:r>
              <a:rPr lang="ru-RU" dirty="0" smtClean="0"/>
              <a:t>2</a:t>
            </a:r>
            <a:r>
              <a:rPr lang="en-US" dirty="0" smtClean="0"/>
              <a:t>000</a:t>
            </a:r>
            <a:r>
              <a:rPr lang="uk-UA" dirty="0" smtClean="0"/>
              <a:t> </a:t>
            </a:r>
            <a:endParaRPr lang="en-US" dirty="0" smtClean="0"/>
          </a:p>
          <a:p>
            <a:pPr algn="ctr"/>
            <a:endParaRPr lang="ru-RU" dirty="0"/>
          </a:p>
        </p:txBody>
      </p:sp>
      <p:pic>
        <p:nvPicPr>
          <p:cNvPr id="4" name="Picture 2" descr="C:\Users\Игорь\Desktop\НВКNVK\НВК-2022\Фото НВК СФ-2018\Техніка\IMG_20180412_101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73288"/>
            <a:ext cx="4464000" cy="33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Игорь\Desktop\НВКNVK\НВК-2022\Фото НВК СФ-2018\Техніка\IMG_20180412_101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992" y="2708920"/>
            <a:ext cx="4392000" cy="329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022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88640"/>
            <a:ext cx="5904656" cy="95410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prstClr val="white"/>
                </a:solidFill>
              </a:rPr>
              <a:t>Здобувачі  освіти  на екскурсії в ТОВ </a:t>
            </a:r>
            <a:r>
              <a:rPr lang="uk-UA" sz="2800" dirty="0" smtClean="0">
                <a:solidFill>
                  <a:prstClr val="white"/>
                </a:solidFill>
              </a:rPr>
              <a:t>НВФ «Урожай» </a:t>
            </a:r>
            <a:endParaRPr lang="ru-RU" sz="2800" dirty="0"/>
          </a:p>
        </p:txBody>
      </p:sp>
      <p:pic>
        <p:nvPicPr>
          <p:cNvPr id="1030" name="Picture 6" descr="C:\Users\admin\Desktop\НВФ Урожай-фото\IMG_20221110_104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000" y="1323120"/>
            <a:ext cx="3600000" cy="2700000"/>
          </a:xfrm>
          <a:prstGeom prst="rect">
            <a:avLst/>
          </a:prstGeom>
          <a:noFill/>
        </p:spPr>
      </p:pic>
      <p:pic>
        <p:nvPicPr>
          <p:cNvPr id="1032" name="Picture 8" descr="C:\Users\admin\Desktop\НВФ Урожай-фото\IMG_20221110_1047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21985"/>
            <a:ext cx="3600000" cy="2755087"/>
          </a:xfrm>
          <a:prstGeom prst="rect">
            <a:avLst/>
          </a:prstGeom>
          <a:noFill/>
        </p:spPr>
      </p:pic>
      <p:pic>
        <p:nvPicPr>
          <p:cNvPr id="1033" name="Picture 9" descr="C:\Users\admin\Desktop\НВФ Урожай-фото\IMG_20221110_105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000" y="4005064"/>
            <a:ext cx="3636000" cy="2727000"/>
          </a:xfrm>
          <a:prstGeom prst="rect">
            <a:avLst/>
          </a:prstGeom>
          <a:noFill/>
        </p:spPr>
      </p:pic>
      <p:pic>
        <p:nvPicPr>
          <p:cNvPr id="1034" name="Picture 10" descr="C:\Users\admin\Desktop\НВФ Урожай-фото\IMG_20221110_1058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400" y="4041368"/>
            <a:ext cx="3600000" cy="27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Картинка 6 из 4775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24000" contrast="-5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ru-RU" sz="2800" b="1" dirty="0" smtClean="0"/>
              <a:t>В </a:t>
            </a:r>
            <a:r>
              <a:rPr lang="ru-RU" altLang="ru-RU" sz="2800" b="1" dirty="0" smtClean="0"/>
              <a:t>НВК </a:t>
            </a:r>
            <a:r>
              <a:rPr lang="uk-UA" altLang="ru-RU" sz="2800" b="1" dirty="0" smtClean="0"/>
              <a:t>«Сучасний фермер» за </a:t>
            </a:r>
            <a:r>
              <a:rPr lang="en-US" altLang="ru-RU" sz="2800" b="1" dirty="0" smtClean="0"/>
              <a:t>202</a:t>
            </a:r>
            <a:r>
              <a:rPr lang="uk-UA" altLang="ru-RU" sz="2800" b="1" dirty="0" smtClean="0"/>
              <a:t>2</a:t>
            </a:r>
            <a:r>
              <a:rPr lang="en-US" altLang="ru-RU" sz="2800" b="1" dirty="0" smtClean="0"/>
              <a:t>-202</a:t>
            </a:r>
            <a:r>
              <a:rPr lang="uk-UA" altLang="ru-RU" sz="2800" b="1" dirty="0" smtClean="0"/>
              <a:t>3</a:t>
            </a:r>
            <a:r>
              <a:rPr lang="ru-RU" altLang="ru-RU" sz="2800" b="1" dirty="0" smtClean="0"/>
              <a:t> роки</a:t>
            </a:r>
            <a:r>
              <a:rPr lang="uk-UA" altLang="ru-RU" sz="2800" b="1" dirty="0" smtClean="0"/>
              <a:t>  виконано такі завдання:</a:t>
            </a:r>
            <a:r>
              <a:rPr lang="ru-RU" altLang="ru-RU" dirty="0" smtClean="0"/>
              <a:t> 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616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altLang="ru-RU" sz="1700" b="1" dirty="0" smtClean="0"/>
              <a:t>проведено виробниче навчання та виробничу практику здобувачів освіти базового ПТНЗ;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700" b="1" dirty="0" smtClean="0"/>
              <a:t>розроблено навчально-тематичні   плани, програми плани уроків та роздатковий матеріал для проходження стажування в умовах виробництва майстрів виробничого навчання професійно-технічних навчальних закладів України за професією «Тракторист-машиніст сільськогосподарського виробництва категорії «А1»,  «А2», «В1» на сучасній техніці вітчизняного та іноземного виробництва з впровадженням прогресивних </a:t>
            </a:r>
            <a:r>
              <a:rPr lang="uk-UA" altLang="ru-RU" sz="1700" b="1" dirty="0" err="1" smtClean="0"/>
              <a:t>агротехнологій</a:t>
            </a:r>
            <a:r>
              <a:rPr lang="uk-UA" altLang="ru-RU" sz="1700" b="1" dirty="0" smtClean="0"/>
              <a:t> у сільському господарстві;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700" b="1" dirty="0" smtClean="0"/>
              <a:t>надано навчальним закладам професійно-технічного спрямування практичну, консультативну допомогу з питань практичної підготовки кваліфікованих робітників;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700" b="1" dirty="0" smtClean="0"/>
              <a:t>вивчається, узагальнюється та впроваджується передовий досвід з практичної підготовки і перепідготовки фахівців для галузі сільського господарства;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700" b="1" dirty="0" smtClean="0"/>
              <a:t>Виконано роботи на сучасній техніці: по вирощуванню та збиранню зернових та технічних культур,  проведення основного обробітку ґрунту (лущення та оранка), посів озимих культур на полях ліцею та на замовлення юридичних і фізичних осіб із застосуванням нової техніки та отримано позабюджетні кошти для забезпечення діяльності комплексу.</a:t>
            </a:r>
            <a:endParaRPr lang="ru-RU" altLang="ru-RU" sz="17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60350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57224" y="238432"/>
            <a:ext cx="7429552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НВК «Сучасний фермер» забезпечує проведення виробничого навчання та виробничої практики здобувачів освіти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pic>
        <p:nvPicPr>
          <p:cNvPr id="3" name="video-3f1c4996c91b609b21163bf21ba5fb5c-V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00166" y="1656328"/>
            <a:ext cx="6300000" cy="472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460125"/>
            <a:ext cx="5094460" cy="406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57191"/>
            <a:ext cx="8352928" cy="227148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000" b="1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uk-UA" sz="20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uk-UA" sz="2000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uk-UA" sz="20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uk-UA" sz="2000" b="1" dirty="0" smtClean="0">
                <a:solidFill>
                  <a:schemeClr val="tx1">
                    <a:lumMod val="95000"/>
                  </a:schemeClr>
                </a:solidFill>
              </a:rPr>
              <a:t>Навчально-виробничий </a:t>
            </a:r>
            <a:r>
              <a:rPr lang="uk-UA" sz="2000" b="1" dirty="0">
                <a:solidFill>
                  <a:schemeClr val="tx1">
                    <a:lumMod val="95000"/>
                  </a:schemeClr>
                </a:solidFill>
              </a:rPr>
              <a:t>комплекс «Сучасний фермер»</a:t>
            </a:r>
            <a:r>
              <a:rPr lang="ru-RU" sz="2000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uk-UA" sz="2000" b="1" dirty="0">
                <a:solidFill>
                  <a:schemeClr val="tx1">
                    <a:lumMod val="95000"/>
                  </a:schemeClr>
                </a:solidFill>
              </a:rPr>
              <a:t>ДНЗ «</a:t>
            </a:r>
            <a:r>
              <a:rPr lang="uk-UA" sz="2000" b="1" dirty="0" err="1">
                <a:solidFill>
                  <a:schemeClr val="tx1">
                    <a:lumMod val="95000"/>
                  </a:schemeClr>
                </a:solidFill>
              </a:rPr>
              <a:t>Лисянський</a:t>
            </a:r>
            <a:r>
              <a:rPr lang="uk-UA" sz="2000" b="1" dirty="0">
                <a:solidFill>
                  <a:schemeClr val="tx1">
                    <a:lumMod val="95000"/>
                  </a:schemeClr>
                </a:solidFill>
              </a:rPr>
              <a:t> професійний аграрний ліцей»</a:t>
            </a:r>
            <a:r>
              <a:rPr lang="ru-RU" sz="2000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uk-UA" sz="2000" b="1" dirty="0">
                <a:solidFill>
                  <a:schemeClr val="tx1">
                    <a:lumMod val="95000"/>
                  </a:schemeClr>
                </a:solidFill>
              </a:rPr>
              <a:t> </a:t>
            </a:r>
            <a:r>
              <a:rPr lang="ru-RU" sz="2000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uk-UA" sz="2000" dirty="0">
                <a:solidFill>
                  <a:schemeClr val="tx1">
                    <a:lumMod val="95000"/>
                  </a:schemeClr>
                </a:solidFill>
              </a:rPr>
              <a:t>Черкаська обл., смт </a:t>
            </a:r>
            <a:r>
              <a:rPr lang="uk-UA" sz="2000" dirty="0" err="1">
                <a:solidFill>
                  <a:schemeClr val="tx1">
                    <a:lumMod val="95000"/>
                  </a:schemeClr>
                </a:solidFill>
              </a:rPr>
              <a:t>Лисянка</a:t>
            </a:r>
            <a:r>
              <a:rPr lang="uk-UA" sz="2000" dirty="0">
                <a:solidFill>
                  <a:schemeClr val="tx1">
                    <a:lumMod val="95000"/>
                  </a:schemeClr>
                </a:solidFill>
              </a:rPr>
              <a:t>, вул. Гетьманський шлях, 50;</a:t>
            </a:r>
            <a:r>
              <a:rPr lang="ru-RU" sz="2000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uk-UA" sz="2000" dirty="0">
                <a:solidFill>
                  <a:schemeClr val="tx1">
                    <a:lumMod val="95000"/>
                  </a:schemeClr>
                </a:solidFill>
              </a:rPr>
              <a:t>047 496-23-52					</a:t>
            </a: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lys_licey@ukr.net</a:t>
            </a:r>
            <a:r>
              <a:rPr lang="ru-RU" sz="200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/>
            </a:r>
            <a:br>
              <a:rPr lang="ru-RU" sz="200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</a:br>
            <a:r>
              <a:rPr lang="uk-UA" sz="2000" dirty="0"/>
              <a:t> 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" name="Рисунок 5" descr="http://dnz-lysianka-pal.narod.ru/images/p001_1_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81486"/>
            <a:ext cx="3838575" cy="33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8180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8000" dirty="0" smtClean="0">
                <a:solidFill>
                  <a:srgbClr val="00B050"/>
                </a:solidFill>
              </a:rPr>
              <a:t>Дякуємо за увагу</a:t>
            </a:r>
            <a:endParaRPr lang="ru-RU" sz="8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342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Картинка 66 из 6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24000" contrast="-1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371600"/>
          </a:xfrm>
        </p:spPr>
        <p:txBody>
          <a:bodyPr/>
          <a:lstStyle/>
          <a:p>
            <a:pPr algn="ctr" eaLnBrk="1" hangingPunct="1"/>
            <a:r>
              <a:rPr lang="uk-UA" altLang="ru-RU" dirty="0" smtClean="0"/>
              <a:t>Мета створення </a:t>
            </a:r>
            <a:endParaRPr lang="ru-RU" altLang="ru-RU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altLang="ru-RU" sz="2400" b="1" dirty="0" smtClean="0"/>
              <a:t>впровадження інноваційних технологій у сільському господарстві, забезпечення практичної підготовки здобувачів освіти державних професійно-технічних навчальних закладів</a:t>
            </a:r>
          </a:p>
          <a:p>
            <a:pPr eaLnBrk="1" hangingPunct="1">
              <a:lnSpc>
                <a:spcPct val="90000"/>
              </a:lnSpc>
            </a:pPr>
            <a:r>
              <a:rPr lang="uk-UA" altLang="ru-RU" sz="2400" b="1" dirty="0" smtClean="0"/>
              <a:t>підготовка, перепідготовка, підвищення кваліфікації фахівців підприємств сільського господарства </a:t>
            </a:r>
          </a:p>
          <a:p>
            <a:pPr eaLnBrk="1" hangingPunct="1">
              <a:lnSpc>
                <a:spcPct val="90000"/>
              </a:lnSpc>
            </a:pPr>
            <a:r>
              <a:rPr lang="uk-UA" altLang="ru-RU" sz="2400" b="1" dirty="0" smtClean="0"/>
              <a:t>стажування майстрів виробничого навчання і викладачів професійно-теоретичної підготовки професійно-технічних навчальних закладів регіону</a:t>
            </a:r>
            <a:endParaRPr lang="ru-RU" altLang="ru-RU" sz="2400" b="1" dirty="0" smtClean="0"/>
          </a:p>
          <a:p>
            <a:pPr eaLnBrk="1" hangingPunct="1">
              <a:lnSpc>
                <a:spcPct val="90000"/>
              </a:lnSpc>
            </a:pPr>
            <a:endParaRPr lang="ru-RU" alt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411229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Изображение 149"/>
          <p:cNvPicPr>
            <a:picLocks noChangeAspect="1" noChangeArrowheads="1"/>
          </p:cNvPicPr>
          <p:nvPr/>
        </p:nvPicPr>
        <p:blipFill>
          <a:blip r:embed="rId2" cstate="print">
            <a:lum brigh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9144001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ru-RU" sz="2400" b="1" smtClean="0">
                <a:solidFill>
                  <a:srgbClr val="000000"/>
                </a:solidFill>
              </a:rPr>
              <a:t>Засновники навчально-виробничого комплексу:</a:t>
            </a:r>
            <a:r>
              <a:rPr lang="ru-RU" altLang="ru-RU" smtClean="0"/>
              <a:t> </a:t>
            </a:r>
          </a:p>
        </p:txBody>
      </p:sp>
      <p:sp>
        <p:nvSpPr>
          <p:cNvPr id="717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altLang="ru-RU" sz="1900" dirty="0" err="1" smtClean="0"/>
              <a:t>Лисянський</a:t>
            </a:r>
            <a:r>
              <a:rPr lang="uk-UA" altLang="ru-RU" sz="1900" dirty="0" smtClean="0"/>
              <a:t> професійний аграрний ліцей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900" dirty="0" smtClean="0"/>
              <a:t>Професійно-технічне училище №31 </a:t>
            </a:r>
            <a:r>
              <a:rPr lang="uk-UA" altLang="ru-RU" sz="1900" dirty="0" err="1" smtClean="0"/>
              <a:t>смт</a:t>
            </a:r>
            <a:r>
              <a:rPr lang="uk-UA" altLang="ru-RU" sz="1900" dirty="0" smtClean="0"/>
              <a:t>. Буків </a:t>
            </a:r>
            <a:r>
              <a:rPr lang="uk-UA" altLang="ru-RU" sz="1900" dirty="0" err="1" smtClean="0"/>
              <a:t>Маньківського</a:t>
            </a:r>
            <a:r>
              <a:rPr lang="uk-UA" altLang="ru-RU" sz="1900" dirty="0" smtClean="0"/>
              <a:t> району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900" dirty="0" smtClean="0"/>
              <a:t>Професійно-технічне училище №14 м. Городища Черкаської області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900" dirty="0" smtClean="0"/>
              <a:t>Професійно-технічне училище №38 м. Жашкова Черкаської області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900" dirty="0" smtClean="0"/>
              <a:t>Професійно-технічне училище №37 с. Козацького Звенигородського району Черкаської області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900" dirty="0" err="1" smtClean="0"/>
              <a:t>Лисянська</a:t>
            </a:r>
            <a:r>
              <a:rPr lang="uk-UA" altLang="ru-RU" sz="1900" dirty="0" smtClean="0"/>
              <a:t> селищна рада </a:t>
            </a:r>
            <a:r>
              <a:rPr lang="uk-UA" altLang="ru-RU" sz="1900" dirty="0" err="1" smtClean="0"/>
              <a:t>Лисянського</a:t>
            </a:r>
            <a:r>
              <a:rPr lang="uk-UA" altLang="ru-RU" sz="1900" dirty="0" smtClean="0"/>
              <a:t> району Черкаської області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900" dirty="0" err="1" smtClean="0"/>
              <a:t>Лисянська</a:t>
            </a:r>
            <a:r>
              <a:rPr lang="uk-UA" altLang="ru-RU" sz="1900" dirty="0" smtClean="0"/>
              <a:t> районна рада Черкаської області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900" dirty="0" err="1" smtClean="0"/>
              <a:t>Лисянський</a:t>
            </a:r>
            <a:r>
              <a:rPr lang="uk-UA" altLang="ru-RU" sz="1900" dirty="0" smtClean="0"/>
              <a:t> районний центр зайнятості населення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900" dirty="0" smtClean="0"/>
              <a:t>ТОВ «Світанок»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900" dirty="0" err="1" smtClean="0"/>
              <a:t>СТОВ</a:t>
            </a:r>
            <a:r>
              <a:rPr lang="uk-UA" altLang="ru-RU" sz="1900" dirty="0" smtClean="0"/>
              <a:t> «</a:t>
            </a:r>
            <a:r>
              <a:rPr lang="uk-UA" altLang="ru-RU" sz="1900" dirty="0" err="1" smtClean="0"/>
              <a:t>Будищанське</a:t>
            </a:r>
            <a:r>
              <a:rPr lang="uk-UA" altLang="ru-RU" sz="1900" dirty="0" smtClean="0"/>
              <a:t>»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900" dirty="0" err="1" smtClean="0"/>
              <a:t>СТОВ</a:t>
            </a:r>
            <a:r>
              <a:rPr lang="uk-UA" altLang="ru-RU" sz="1900" dirty="0" smtClean="0"/>
              <a:t> «Поділ» 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1900" dirty="0" smtClean="0"/>
              <a:t>Черкаський обласний навчально-методичний центр професійно-технічної освіти</a:t>
            </a:r>
            <a:r>
              <a:rPr lang="ru-RU" altLang="ru-RU" sz="19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69128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Картинка 30 из 6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3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484313"/>
            <a:ext cx="8229600" cy="1371600"/>
          </a:xfrm>
        </p:spPr>
        <p:txBody>
          <a:bodyPr/>
          <a:lstStyle/>
          <a:p>
            <a:pPr algn="ctr" eaLnBrk="1" hangingPunct="1"/>
            <a:r>
              <a:rPr lang="uk-UA" altLang="ru-RU" sz="2400" b="1" smtClean="0">
                <a:solidFill>
                  <a:srgbClr val="000000"/>
                </a:solidFill>
              </a:rPr>
              <a:t>Професійно-технічні навчальні заклади, організації і підприємства, що входять до НВК, здійснюють свою діяльність відповідно до:</a:t>
            </a:r>
            <a:endParaRPr lang="ru-RU" altLang="ru-RU" sz="2400" b="1" smtClean="0">
              <a:solidFill>
                <a:srgbClr val="000000"/>
              </a:solidFill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3141663"/>
            <a:ext cx="8229600" cy="3024187"/>
          </a:xfrm>
        </p:spPr>
        <p:txBody>
          <a:bodyPr/>
          <a:lstStyle/>
          <a:p>
            <a:pPr eaLnBrk="1" hangingPunct="1"/>
            <a:r>
              <a:rPr lang="uk-UA" altLang="ru-RU" sz="1800" dirty="0" smtClean="0"/>
              <a:t>Закону України «Про освіту»</a:t>
            </a:r>
          </a:p>
          <a:p>
            <a:pPr eaLnBrk="1" hangingPunct="1"/>
            <a:r>
              <a:rPr lang="uk-UA" altLang="ru-RU" sz="1800" dirty="0" smtClean="0"/>
              <a:t>Закону України «Про професійно-технічну освіту» </a:t>
            </a:r>
          </a:p>
          <a:p>
            <a:pPr eaLnBrk="1" hangingPunct="1"/>
            <a:r>
              <a:rPr lang="uk-UA" altLang="ru-RU" sz="1800" dirty="0" smtClean="0"/>
              <a:t>«Положення про організацію навчально-виробничого процесу в професійно-технічних навчальних закладах» </a:t>
            </a:r>
          </a:p>
          <a:p>
            <a:pPr eaLnBrk="1" hangingPunct="1"/>
            <a:r>
              <a:rPr lang="uk-UA" altLang="ru-RU" sz="1800" dirty="0" smtClean="0"/>
              <a:t>постанови Кабінету Міністрів України «Про затвердження переліку платних послуг, які можуть надаватися навчальними закладами» </a:t>
            </a:r>
          </a:p>
          <a:p>
            <a:pPr eaLnBrk="1" hangingPunct="1"/>
            <a:r>
              <a:rPr lang="uk-UA" altLang="ru-RU" sz="1800" dirty="0" smtClean="0"/>
              <a:t>інших нормативно-правових актів Кабінету Міністрів України Міністерства освіти і науки України</a:t>
            </a:r>
          </a:p>
          <a:p>
            <a:pPr eaLnBrk="1" hangingPunct="1"/>
            <a:r>
              <a:rPr lang="uk-UA" altLang="ru-RU" sz="1800" dirty="0" smtClean="0"/>
              <a:t>установчого договору про спільну діяльність в межах НВК </a:t>
            </a:r>
          </a:p>
        </p:txBody>
      </p:sp>
    </p:spTree>
    <p:extLst>
      <p:ext uri="{BB962C8B-B14F-4D97-AF65-F5344CB8AC3E}">
        <p14:creationId xmlns:p14="http://schemas.microsoft.com/office/powerpoint/2010/main" xmlns="" val="384056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Картинка 21 из 6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882650"/>
            <a:ext cx="8280400" cy="59753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altLang="ru-RU" sz="1500" dirty="0" smtClean="0"/>
              <a:t>     </a:t>
            </a:r>
            <a:r>
              <a:rPr lang="uk-UA" altLang="ru-RU" sz="2100" b="1" dirty="0" smtClean="0"/>
              <a:t>Вищим органом керівництва діяльністю НВК є Рада, до складу якої входять представники підприємств та педагогічні працівники ДНЗ </a:t>
            </a:r>
            <a:r>
              <a:rPr lang="uk-UA" altLang="ru-RU" sz="2100" b="1" dirty="0" err="1" smtClean="0"/>
              <a:t>“Лисянський</a:t>
            </a:r>
            <a:r>
              <a:rPr lang="uk-UA" altLang="ru-RU" sz="2100" b="1" dirty="0" smtClean="0"/>
              <a:t> професійний аграрний </a:t>
            </a:r>
            <a:r>
              <a:rPr lang="uk-UA" altLang="ru-RU" sz="2100" b="1" dirty="0" err="1" smtClean="0"/>
              <a:t>ліцей”</a:t>
            </a:r>
            <a:r>
              <a:rPr lang="uk-UA" altLang="ru-RU" sz="2100" b="1" dirty="0" smtClean="0"/>
              <a:t>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altLang="ru-RU" sz="2100" b="1" dirty="0" smtClean="0"/>
              <a:t>     Раду НВК очолює її Голова, якого обирають члени Ради НВК зі свого складу.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altLang="ru-RU" sz="2100" b="1" dirty="0" smtClean="0"/>
              <a:t>    На Раду НВК покладається: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2100" b="1" dirty="0" smtClean="0"/>
              <a:t>перспективне та поточне планування роботи НВК;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2100" b="1" dirty="0" smtClean="0"/>
              <a:t>розробка та підготовка навчально-методичного забезпечення;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2100" b="1" dirty="0" smtClean="0"/>
              <a:t>організація виробничої практики здобувачів освіти, слухачів, стажування співробітників на базі НВК;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2100" b="1" dirty="0" smtClean="0"/>
              <a:t>розгляд звітів окремих членів НВК про виконану роботу;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2100" b="1" dirty="0" smtClean="0"/>
              <a:t>організація    проведення    спільних    науково-методичних    досліджень, апробація та впровадження державних стандартів ПТО;</a:t>
            </a:r>
          </a:p>
          <a:p>
            <a:pPr eaLnBrk="1" hangingPunct="1">
              <a:lnSpc>
                <a:spcPct val="80000"/>
              </a:lnSpc>
            </a:pPr>
            <a:r>
              <a:rPr lang="uk-UA" altLang="ru-RU" sz="2100" b="1" dirty="0" smtClean="0"/>
              <a:t>організація та проведення науково-практичних конференцій, семінарів, курсів з актуальних проблем діяльності НВК, підготовка, видання та реалізація їх рекомендацій.</a:t>
            </a:r>
            <a:endParaRPr lang="ru-RU" altLang="ru-RU" sz="21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68144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Картинка 2 из 10186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ru-RU" sz="2600" b="1" smtClean="0"/>
              <a:t>3авдання навчально-виробничого комплексу:</a:t>
            </a:r>
            <a:r>
              <a:rPr lang="ru-RU" altLang="ru-RU" smtClean="0"/>
              <a:t> 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uk-UA" altLang="ru-RU" sz="2400" dirty="0" smtClean="0"/>
              <a:t>Забезпечення проведення виробничого навчання та виробничої практики.</a:t>
            </a: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uk-UA" altLang="ru-RU" sz="2400" dirty="0" smtClean="0"/>
              <a:t>Організація і проведення курсів підготовки, перепідготовки та підвищення кваліфікації здобувачів освіти, слухачів і працівників підприємств, професійно-технічних навчальних закладів регіону, а також стажування викладачів та майстрів виробничого навчання.</a:t>
            </a: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uk-UA" altLang="ru-RU" sz="2400" dirty="0" smtClean="0"/>
              <a:t>Надання консультаційної, інформаційної, практичної та методичної допомоги   професійно-технічним   навчальним   закладам   регіону   з   питань впровадження  у  навчальний  процес  інноваційних  технологій  у  сільському</a:t>
            </a:r>
            <a:br>
              <a:rPr lang="uk-UA" altLang="ru-RU" sz="2400" dirty="0" smtClean="0"/>
            </a:br>
            <a:r>
              <a:rPr lang="uk-UA" altLang="ru-RU" sz="2400" dirty="0" smtClean="0"/>
              <a:t>господарстві.</a:t>
            </a:r>
            <a:endParaRPr lang="ru-RU" alt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85386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Картинка 5 из 10186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3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92166"/>
            <a:ext cx="9144000" cy="705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2633663"/>
            <a:ext cx="8229600" cy="1371600"/>
          </a:xfrm>
        </p:spPr>
        <p:txBody>
          <a:bodyPr/>
          <a:lstStyle/>
          <a:p>
            <a:pPr eaLnBrk="1" hangingPunct="1"/>
            <a:r>
              <a:rPr lang="uk-UA" altLang="ru-RU" sz="2400" dirty="0" smtClean="0"/>
              <a:t>4. Пропагування сучасних технологій, досягнень       </a:t>
            </a:r>
            <a:br>
              <a:rPr lang="uk-UA" altLang="ru-RU" sz="2400" dirty="0" smtClean="0"/>
            </a:br>
            <a:r>
              <a:rPr lang="uk-UA" altLang="ru-RU" sz="2400" dirty="0" smtClean="0"/>
              <a:t>    науково-технічного прогресу і їх впровадження у  </a:t>
            </a:r>
            <a:br>
              <a:rPr lang="uk-UA" altLang="ru-RU" sz="2400" dirty="0" smtClean="0"/>
            </a:br>
            <a:r>
              <a:rPr lang="uk-UA" altLang="ru-RU" sz="2400" dirty="0" smtClean="0"/>
              <a:t>    виробництво.</a:t>
            </a:r>
            <a:r>
              <a:rPr lang="ru-RU" altLang="ru-RU" sz="2400" dirty="0" smtClean="0"/>
              <a:t/>
            </a:r>
            <a:br>
              <a:rPr lang="ru-RU" altLang="ru-RU" sz="2400" dirty="0" smtClean="0"/>
            </a:br>
            <a:r>
              <a:rPr lang="ru-RU" altLang="ru-RU" sz="2400" dirty="0" smtClean="0"/>
              <a:t>5. </a:t>
            </a:r>
            <a:r>
              <a:rPr lang="uk-UA" altLang="ru-RU" sz="2400" dirty="0" smtClean="0"/>
              <a:t>Здійснення обміну досвідом роботи, </a:t>
            </a:r>
            <a:r>
              <a:rPr lang="uk-UA" altLang="ru-RU" sz="2400" dirty="0" err="1" smtClean="0"/>
              <a:t>науково-</a:t>
            </a:r>
            <a:r>
              <a:rPr lang="uk-UA" altLang="ru-RU" sz="2400" dirty="0" smtClean="0"/>
              <a:t/>
            </a:r>
            <a:br>
              <a:rPr lang="uk-UA" altLang="ru-RU" sz="2400" dirty="0" smtClean="0"/>
            </a:br>
            <a:r>
              <a:rPr lang="uk-UA" altLang="ru-RU" sz="2400" dirty="0" smtClean="0"/>
              <a:t>    технічною інформацією за напрямками своєї </a:t>
            </a:r>
            <a:br>
              <a:rPr lang="uk-UA" altLang="ru-RU" sz="2400" dirty="0" smtClean="0"/>
            </a:br>
            <a:r>
              <a:rPr lang="uk-UA" altLang="ru-RU" sz="2400" dirty="0" smtClean="0"/>
              <a:t>    діяльності.</a:t>
            </a:r>
            <a:r>
              <a:rPr lang="ru-RU" altLang="ru-RU" sz="2400" dirty="0" smtClean="0"/>
              <a:t/>
            </a:r>
            <a:br>
              <a:rPr lang="ru-RU" altLang="ru-RU" sz="2400" dirty="0" smtClean="0"/>
            </a:br>
            <a:r>
              <a:rPr lang="uk-UA" altLang="ru-RU" sz="2400" dirty="0" smtClean="0"/>
              <a:t>6. Вивчення,  узагальнення  та  впровадження  </a:t>
            </a:r>
            <a:br>
              <a:rPr lang="uk-UA" altLang="ru-RU" sz="2400" dirty="0" smtClean="0"/>
            </a:br>
            <a:r>
              <a:rPr lang="uk-UA" altLang="ru-RU" sz="2400" dirty="0" smtClean="0"/>
              <a:t>    передового  досвіду   з практичної   підготовки   і    </a:t>
            </a:r>
            <a:br>
              <a:rPr lang="uk-UA" altLang="ru-RU" sz="2400" dirty="0" smtClean="0"/>
            </a:br>
            <a:r>
              <a:rPr lang="uk-UA" altLang="ru-RU" sz="2400" dirty="0" smtClean="0"/>
              <a:t>    перепідготовки    фахівців   для    галузі    сільського </a:t>
            </a:r>
            <a:br>
              <a:rPr lang="uk-UA" altLang="ru-RU" sz="2400" dirty="0" smtClean="0"/>
            </a:br>
            <a:r>
              <a:rPr lang="uk-UA" altLang="ru-RU" sz="2400" dirty="0" smtClean="0"/>
              <a:t>    господарства.</a:t>
            </a:r>
            <a:r>
              <a:rPr lang="ru-RU" altLang="ru-RU" sz="2400" dirty="0" smtClean="0"/>
              <a:t/>
            </a:r>
            <a:br>
              <a:rPr lang="ru-RU" altLang="ru-RU" sz="2400" dirty="0" smtClean="0"/>
            </a:br>
            <a:r>
              <a:rPr lang="ru-RU" altLang="ru-RU" sz="2400" dirty="0" smtClean="0"/>
              <a:t>7. </a:t>
            </a:r>
            <a:r>
              <a:rPr lang="uk-UA" altLang="ru-RU" sz="2400" dirty="0" smtClean="0"/>
              <a:t>Виконання робіт на сучасній техніці.</a:t>
            </a:r>
            <a:br>
              <a:rPr lang="uk-UA" altLang="ru-RU" sz="2400" dirty="0" smtClean="0"/>
            </a:br>
            <a:r>
              <a:rPr lang="uk-UA" altLang="ru-RU" sz="2400" dirty="0" smtClean="0"/>
              <a:t>8. Внесення в межах своєї компетенції пропозицій щодо </a:t>
            </a:r>
            <a:br>
              <a:rPr lang="uk-UA" altLang="ru-RU" sz="2400" dirty="0" smtClean="0"/>
            </a:br>
            <a:r>
              <a:rPr lang="uk-UA" altLang="ru-RU" sz="2400" dirty="0" smtClean="0"/>
              <a:t>    поліпшення практичної підготовки, перепідготовки та </a:t>
            </a:r>
            <a:br>
              <a:rPr lang="uk-UA" altLang="ru-RU" sz="2400" dirty="0" smtClean="0"/>
            </a:br>
            <a:r>
              <a:rPr lang="uk-UA" altLang="ru-RU" sz="2400" dirty="0" smtClean="0"/>
              <a:t>    підвищення кваліфікації працівників сільського</a:t>
            </a:r>
            <a:br>
              <a:rPr lang="uk-UA" altLang="ru-RU" sz="2400" dirty="0" smtClean="0"/>
            </a:br>
            <a:r>
              <a:rPr lang="uk-UA" altLang="ru-RU" sz="2400" dirty="0" smtClean="0"/>
              <a:t>    господарства регіону.</a:t>
            </a:r>
            <a:r>
              <a:rPr lang="ru-RU" altLang="ru-RU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7340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Картинка 15 из 10186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3068638"/>
            <a:ext cx="8229600" cy="1371600"/>
          </a:xfrm>
        </p:spPr>
        <p:txBody>
          <a:bodyPr/>
          <a:lstStyle/>
          <a:p>
            <a:pPr eaLnBrk="1" hangingPunct="1"/>
            <a:r>
              <a:rPr lang="uk-UA" altLang="ru-RU" sz="2400" dirty="0" smtClean="0"/>
              <a:t>9. Налагодження     співпраці     з     підприємствами,      </a:t>
            </a:r>
            <a:br>
              <a:rPr lang="uk-UA" altLang="ru-RU" sz="2400" dirty="0" smtClean="0"/>
            </a:br>
            <a:r>
              <a:rPr lang="uk-UA" altLang="ru-RU" sz="2400" dirty="0" smtClean="0"/>
              <a:t>    установами, організаціями,   фондами,   </a:t>
            </a:r>
            <a:r>
              <a:rPr lang="uk-UA" altLang="ru-RU" sz="2400" dirty="0" err="1" smtClean="0"/>
              <a:t>професійно-</a:t>
            </a:r>
            <a:r>
              <a:rPr lang="uk-UA" altLang="ru-RU" sz="2400" dirty="0" smtClean="0"/>
              <a:t/>
            </a:r>
            <a:br>
              <a:rPr lang="uk-UA" altLang="ru-RU" sz="2400" dirty="0" smtClean="0"/>
            </a:br>
            <a:r>
              <a:rPr lang="uk-UA" altLang="ru-RU" sz="2400" dirty="0" smtClean="0"/>
              <a:t>    технічними   навчальними  закладами  на </a:t>
            </a:r>
            <a:br>
              <a:rPr lang="uk-UA" altLang="ru-RU" sz="2400" dirty="0" smtClean="0"/>
            </a:br>
            <a:r>
              <a:rPr lang="uk-UA" altLang="ru-RU" sz="2400" dirty="0" smtClean="0"/>
              <a:t>    регіональному,   міжрегіональному   рівнях   з   метою   </a:t>
            </a:r>
            <a:br>
              <a:rPr lang="uk-UA" altLang="ru-RU" sz="2400" dirty="0" smtClean="0"/>
            </a:br>
            <a:r>
              <a:rPr lang="uk-UA" altLang="ru-RU" sz="2400" dirty="0" smtClean="0"/>
              <a:t>    поліпшення   навчання, підготовки, перепідготовки, </a:t>
            </a:r>
            <a:br>
              <a:rPr lang="uk-UA" altLang="ru-RU" sz="2400" dirty="0" smtClean="0"/>
            </a:br>
            <a:r>
              <a:rPr lang="uk-UA" altLang="ru-RU" sz="2400" dirty="0" smtClean="0"/>
              <a:t>    підвищення кваліфікації та стажування працівників.</a:t>
            </a:r>
            <a:br>
              <a:rPr lang="uk-UA" altLang="ru-RU" sz="2400" dirty="0" smtClean="0"/>
            </a:br>
            <a:endParaRPr lang="ru-RU" alt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42102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912</TotalTime>
  <Words>919</Words>
  <Application>Microsoft Office PowerPoint</Application>
  <PresentationFormat>Экран (4:3)</PresentationFormat>
  <Paragraphs>84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16</vt:i4>
      </vt:variant>
      <vt:variant>
        <vt:lpstr>Заголовки слайдов</vt:lpstr>
      </vt:variant>
      <vt:variant>
        <vt:i4>25</vt:i4>
      </vt:variant>
    </vt:vector>
  </HeadingPairs>
  <TitlesOfParts>
    <vt:vector size="41" baseType="lpstr">
      <vt:lpstr>Апекс</vt:lpstr>
      <vt:lpstr>Пиксел</vt:lpstr>
      <vt:lpstr>1_Пиксел</vt:lpstr>
      <vt:lpstr>2_Пиксел</vt:lpstr>
      <vt:lpstr>3_Пиксел</vt:lpstr>
      <vt:lpstr>4_Пиксел</vt:lpstr>
      <vt:lpstr>5_Пиксел</vt:lpstr>
      <vt:lpstr>6_Пиксел</vt:lpstr>
      <vt:lpstr>7_Пиксел</vt:lpstr>
      <vt:lpstr>8_Пиксел</vt:lpstr>
      <vt:lpstr>9_Пиксел</vt:lpstr>
      <vt:lpstr>10_Пиксел</vt:lpstr>
      <vt:lpstr>11_Пиксел</vt:lpstr>
      <vt:lpstr>12_Пиксел</vt:lpstr>
      <vt:lpstr>13_Пиксел</vt:lpstr>
      <vt:lpstr>14_Пиксел</vt:lpstr>
      <vt:lpstr>Навчально-виробничий комплекс  “Сучасний Фермер”</vt:lpstr>
      <vt:lpstr>Слайд 2</vt:lpstr>
      <vt:lpstr>Мета створення </vt:lpstr>
      <vt:lpstr>Засновники навчально-виробничого комплексу: </vt:lpstr>
      <vt:lpstr>Професійно-технічні навчальні заклади, організації і підприємства, що входять до НВК, здійснюють свою діяльність відповідно до:</vt:lpstr>
      <vt:lpstr>Слайд 6</vt:lpstr>
      <vt:lpstr>3авдання навчально-виробничого комплексу: </vt:lpstr>
      <vt:lpstr>4. Пропагування сучасних технологій, досягнень            науково-технічного прогресу і їх впровадження у       виробництво. 5. Здійснення обміну досвідом роботи, науково-     технічною інформацією за напрямками своєї      діяльності. 6. Вивчення,  узагальнення  та  впровадження       передового  досвіду   з практичної   підготовки   і         перепідготовки    фахівців   для    галузі    сільського      господарства. 7. Виконання робіт на сучасній техніці. 8. Внесення в межах своєї компетенції пропозицій щодо      поліпшення практичної підготовки, перепідготовки та      підвищення кваліфікації працівників сільського     господарства регіону. </vt:lpstr>
      <vt:lpstr>9. Налагодження     співпраці     з     підприємствами,           установами, організаціями,   фондами,   професійно-     технічними   навчальними  закладами  на      регіональному,   міжрегіональному   рівнях   з   метою        поліпшення   навчання, підготовки, перепідготовки,      підвищення кваліфікації та стажування працівників. </vt:lpstr>
      <vt:lpstr>10. Участь в організації та проведенні регіональних та Всеукраїнських конкурсів фахової майстерності серед здобувачів освіти професійно-технічних навчальних закладів та молодих працівників галузі сільського господарства, семінарів-практикумів, конференцій, засідань обласних методичних секцій з питань впровадження інноваційних технологій та підготовки фахівців для підприємств галузі сільського господарства . </vt:lpstr>
      <vt:lpstr>Зміст роботи навчально-виробничого комплексу </vt:lpstr>
      <vt:lpstr>Зміст роботи навчально-виробничого комплексу</vt:lpstr>
      <vt:lpstr>Зміст роботи навчально-виробничого комплексу</vt:lpstr>
      <vt:lpstr>Слайд 14</vt:lpstr>
      <vt:lpstr>За весь період існування НВК «Сучасний фермер» пройшли навчання та  підвищення кваліфікації близько 1000 осіб</vt:lpstr>
      <vt:lpstr> НВК «Сучасний фермер» проводить стажування майстрів виробничого навчання і викладачів професійно-теоретичної підготовки</vt:lpstr>
      <vt:lpstr>НАШ СОЦІАЛЬНИЙ ПАРТНЕР</vt:lpstr>
      <vt:lpstr>НВК « Сучасний фермер» завдяки ТОВ НВФ «Урожай» поповнився новою сільськогосподарською технікою</vt:lpstr>
      <vt:lpstr>НВК « Сучасний фермер» завдяки ТОВ НВФ «Урожай» поповнився новою сільськогосподарською технікою</vt:lpstr>
      <vt:lpstr>НВК « Сучасний фермер» завдяки ТОВ НВФ «Урожай» поповнився новою сільськогосподарською технікою</vt:lpstr>
      <vt:lpstr>Слайд 21</vt:lpstr>
      <vt:lpstr>В НВК «Сучасний фермер» за 2022-2023 роки  виконано такі завдання: </vt:lpstr>
      <vt:lpstr>Слайд 23</vt:lpstr>
      <vt:lpstr>  Навчально-виробничий комплекс «Сучасний фермер» ДНЗ «Лисянський професійний аграрний ліцей»   Черкаська обл., смт Лисянка, вул. Гетьманський шлях, 50; 047 496-23-52     lys_licey@ukr.net   </vt:lpstr>
      <vt:lpstr>       Дякуємо за увагу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 СОЦІАЛЬНИЙ ПАРТНЕР</dc:title>
  <dc:creator>Игорь</dc:creator>
  <cp:lastModifiedBy>admin</cp:lastModifiedBy>
  <cp:revision>84</cp:revision>
  <dcterms:created xsi:type="dcterms:W3CDTF">2022-10-09T09:34:35Z</dcterms:created>
  <dcterms:modified xsi:type="dcterms:W3CDTF">2023-12-15T09:08:07Z</dcterms:modified>
</cp:coreProperties>
</file>